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1" r:id="rId4"/>
    <p:sldId id="262" r:id="rId5"/>
    <p:sldId id="263" r:id="rId6"/>
    <p:sldId id="271" r:id="rId7"/>
    <p:sldId id="270" r:id="rId8"/>
    <p:sldId id="272" r:id="rId9"/>
    <p:sldId id="266" r:id="rId10"/>
    <p:sldId id="264" r:id="rId11"/>
    <p:sldId id="265" r:id="rId12"/>
    <p:sldId id="259" r:id="rId13"/>
    <p:sldId id="273" r:id="rId14"/>
    <p:sldId id="268" r:id="rId15"/>
    <p:sldId id="269" r:id="rId16"/>
    <p:sldId id="260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ira Sans" panose="020B0503050000020004" pitchFamily="34" charset="0"/>
      <p:regular r:id="rId23"/>
      <p:bold r:id="rId24"/>
      <p:italic r:id="rId25"/>
      <p:boldItalic r:id="rId26"/>
    </p:embeddedFont>
    <p:embeddedFont>
      <p:font typeface="Fira Sans Bold" panose="020B0803050000020004" charset="0"/>
      <p:regular r:id="rId27"/>
      <p:bold r:id="rId28"/>
    </p:embeddedFont>
    <p:embeddedFont>
      <p:font typeface="Fira Sans Light" panose="020B0403050000020004" pitchFamily="34" charset="0"/>
      <p:regular r:id="rId29"/>
      <p:italic r:id="rId30"/>
    </p:embeddedFont>
    <p:embeddedFont>
      <p:font typeface="Fira Sans Light Bold" panose="020B0604020202020204" charset="0"/>
      <p:regular r:id="rId31"/>
    </p:embeddedFont>
    <p:embeddedFont>
      <p:font typeface="Fira Sans Medium" panose="020B06030500000200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8" autoAdjust="0"/>
    <p:restoredTop sz="80812" autoAdjust="0"/>
  </p:normalViewPr>
  <p:slideViewPr>
    <p:cSldViewPr>
      <p:cViewPr varScale="1">
        <p:scale>
          <a:sx n="46" d="100"/>
          <a:sy n="46" d="100"/>
        </p:scale>
        <p:origin x="89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089F7-FE6C-F84F-8EA8-1263E14616D9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D59AD-0B4D-FB42-89A4-6ECEE39E9D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24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44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8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Continuous reporting of data – to see trend over time, but not risk adjusted currently</a:t>
            </a:r>
          </a:p>
          <a:p>
            <a:endParaRPr lang="en-US" sz="2400" dirty="0"/>
          </a:p>
          <a:p>
            <a:r>
              <a:rPr lang="en-US" sz="2400" dirty="0"/>
              <a:t>Therefore – hospitals caring for higher risk patients may ’appear’ to have worse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444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cross sectional analyses use funnel plots – showing standardized mortality rates</a:t>
            </a:r>
          </a:p>
          <a:p>
            <a:endParaRPr lang="en-US" dirty="0"/>
          </a:p>
          <a:p>
            <a:r>
              <a:rPr lang="en-US" dirty="0"/>
              <a:t>However, condense down often a year’s worth of cases to single point. No trend over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860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national projects have started to use continuous methods – such as EWMA – here ICNARC and NELA have adopted these</a:t>
            </a:r>
          </a:p>
          <a:p>
            <a:endParaRPr lang="en-US" dirty="0"/>
          </a:p>
          <a:p>
            <a:r>
              <a:rPr lang="en-US" dirty="0"/>
              <a:t>Explain ICNARC plot: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42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method is the VLAD – plots expected minus observed. Upward trends are positive, downward negative</a:t>
            </a:r>
          </a:p>
          <a:p>
            <a:r>
              <a:rPr lang="en-US" dirty="0"/>
              <a:t>Traditionally do not include control limits but these can be added using a variety of different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814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Quantitative findings: No statistical difference between control and intervention groups for risk-adjusted postoperative morbidity</a:t>
            </a:r>
          </a:p>
          <a:p>
            <a:r>
              <a:rPr lang="en-US" dirty="0"/>
              <a:t>For process measures – again no statistically significant differences across process measures (after adjusting for multiple testing) but time-period perhaps too short to observe changes. Qual work also demonstrated difficulty in delivering QI locally due to time constraints, limited financial support to implement change</a:t>
            </a:r>
          </a:p>
          <a:p>
            <a:endParaRPr lang="en-US" dirty="0"/>
          </a:p>
          <a:p>
            <a:r>
              <a:rPr lang="en-US" dirty="0"/>
              <a:t>Underlined are examples of where collaborators who took part in the interviews have shaped the development of pomVLAD – we have changed elements of the pilot version based on their feedback and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44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16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Fira Sans" panose="020B05030500000200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Fira Sans" panose="020B05030500000200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D59AD-0B4D-FB42-89A4-6ECEE39E9D1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5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8.tif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70023" y="-1196549"/>
            <a:ext cx="7321033" cy="6340049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BBFD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888701" y="4391455"/>
            <a:ext cx="3600177" cy="3117770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B41B2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245302" y="2781608"/>
            <a:ext cx="2271679" cy="1967285"/>
            <a:chOff x="0" y="0"/>
            <a:chExt cx="3619627" cy="31346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4775A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71963" y="0"/>
            <a:ext cx="2633869" cy="2280943"/>
            <a:chOff x="0" y="0"/>
            <a:chExt cx="3619627" cy="31346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B4192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042698" y="1988561"/>
            <a:ext cx="10202605" cy="6680173"/>
            <a:chOff x="0" y="0"/>
            <a:chExt cx="13603473" cy="890689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13603473" cy="1493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99"/>
                </a:lnSpc>
              </a:pPr>
              <a:endParaRPr lang="en-US" sz="7499" dirty="0">
                <a:solidFill>
                  <a:srgbClr val="000000"/>
                </a:solidFill>
                <a:latin typeface="Fira Sans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853906"/>
              <a:ext cx="13603473" cy="4052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Fira Sans Light"/>
                </a:rPr>
                <a:t>James Bedford</a:t>
              </a:r>
            </a:p>
            <a:p>
              <a:pPr algn="ctr">
                <a:lnSpc>
                  <a:spcPts val="5039"/>
                </a:lnSpc>
              </a:pPr>
              <a:r>
                <a:rPr lang="en-US" sz="2800" dirty="0">
                  <a:solidFill>
                    <a:srgbClr val="000000"/>
                  </a:solidFill>
                  <a:latin typeface="Fira Sans Light"/>
                </a:rPr>
                <a:t>(Former) PQIP fellow</a:t>
              </a:r>
            </a:p>
            <a:p>
              <a:pPr algn="ctr">
                <a:lnSpc>
                  <a:spcPts val="2039"/>
                </a:lnSpc>
              </a:pP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Consultant in Anaesthesia and Perioperative Medicine</a:t>
              </a:r>
            </a:p>
            <a:p>
              <a:pPr algn="ctr">
                <a:lnSpc>
                  <a:spcPts val="2039"/>
                </a:lnSpc>
              </a:pP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University College London Hospitals NHS Trust</a:t>
              </a:r>
            </a:p>
            <a:p>
              <a:pPr algn="ctr">
                <a:lnSpc>
                  <a:spcPts val="5039"/>
                </a:lnSpc>
              </a:pPr>
              <a:endParaRPr lang="en-US" sz="3599" dirty="0">
                <a:solidFill>
                  <a:srgbClr val="000000"/>
                </a:solidFill>
                <a:latin typeface="Fira Sans Light"/>
              </a:endParaRPr>
            </a:p>
            <a:p>
              <a:pPr algn="ctr">
                <a:lnSpc>
                  <a:spcPts val="5039"/>
                </a:lnSpc>
              </a:pPr>
              <a:r>
                <a:rPr lang="en-US" sz="3599" dirty="0">
                  <a:solidFill>
                    <a:srgbClr val="000000"/>
                  </a:solidFill>
                  <a:latin typeface="Fira Sans Light"/>
                </a:rPr>
                <a:t> 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07237" y="7930881"/>
            <a:ext cx="11073524" cy="47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Fira Sans Light"/>
              </a:rPr>
              <a:t>@jbedford84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1857289"/>
            <a:ext cx="1469472" cy="1272570"/>
            <a:chOff x="0" y="0"/>
            <a:chExt cx="3619627" cy="31346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BBFD3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22" name="AutoShape 22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7A17675-C006-2907-8990-40B41D3878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7497" y="2522861"/>
            <a:ext cx="9488966" cy="27407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1747" y="-1129071"/>
            <a:ext cx="6621779" cy="5734492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B41B2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222962"/>
            <a:ext cx="2507594" cy="2171588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4775A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2400" y="1017911"/>
            <a:ext cx="5067632" cy="245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4800" spc="-84" dirty="0">
                <a:solidFill>
                  <a:srgbClr val="F4F4F4"/>
                </a:solidFill>
                <a:latin typeface="Fira Sans Medium"/>
              </a:rPr>
              <a:t>Risk-adjustment for pomVLAD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833F95-B6A5-3EE2-A7EF-26B1C6E466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98" y="1466335"/>
            <a:ext cx="10572207" cy="4914924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3B260FE9-E65C-E6FB-4181-EACA22641784}"/>
              </a:ext>
            </a:extLst>
          </p:cNvPr>
          <p:cNvSpPr txBox="1"/>
          <p:nvPr/>
        </p:nvSpPr>
        <p:spPr>
          <a:xfrm>
            <a:off x="5666240" y="7957263"/>
            <a:ext cx="12197689" cy="595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2800" dirty="0">
                <a:solidFill>
                  <a:srgbClr val="B4192E"/>
                </a:solidFill>
                <a:latin typeface="Fira Sans Light Bold"/>
              </a:rPr>
              <a:t>https://github.com/jbedford1984/PQIP-CR-model-development</a:t>
            </a:r>
            <a:endParaRPr lang="en-US" sz="2800" dirty="0">
              <a:solidFill>
                <a:srgbClr val="000000"/>
              </a:solidFill>
              <a:latin typeface="Fira Sans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643747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>
            <a:extLst>
              <a:ext uri="{FF2B5EF4-FFF2-40B4-BE49-F238E27FC236}">
                <a16:creationId xmlns:a16="http://schemas.microsoft.com/office/drawing/2014/main" id="{3984E962-E010-FCB7-BF7B-B07C8E1A0796}"/>
              </a:ext>
            </a:extLst>
          </p:cNvPr>
          <p:cNvGrpSpPr/>
          <p:nvPr/>
        </p:nvGrpSpPr>
        <p:grpSpPr>
          <a:xfrm>
            <a:off x="-1401747" y="-1129071"/>
            <a:ext cx="6621779" cy="5734492"/>
            <a:chOff x="0" y="0"/>
            <a:chExt cx="3619627" cy="3134614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91D9BB9A-0F09-9355-F651-5D72F38CB096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B41B2D"/>
            </a:solidFill>
          </p:spPr>
        </p: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id="{5C2F147C-13E9-5F5A-37F7-84A57309EA69}"/>
              </a:ext>
            </a:extLst>
          </p:cNvPr>
          <p:cNvGrpSpPr/>
          <p:nvPr/>
        </p:nvGrpSpPr>
        <p:grpSpPr>
          <a:xfrm>
            <a:off x="0" y="4222962"/>
            <a:ext cx="2507594" cy="2171588"/>
            <a:chOff x="0" y="0"/>
            <a:chExt cx="3619627" cy="3134614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9A61210-A2FA-C813-B57A-07E64F160968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4775A3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B260FE9-E65C-E6FB-4181-EACA22641784}"/>
              </a:ext>
            </a:extLst>
          </p:cNvPr>
          <p:cNvSpPr txBox="1"/>
          <p:nvPr/>
        </p:nvSpPr>
        <p:spPr>
          <a:xfrm>
            <a:off x="5406500" y="329762"/>
            <a:ext cx="12729099" cy="9264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4400" u="sng" dirty="0">
                <a:latin typeface="Fira Sans Light Bold"/>
              </a:rPr>
              <a:t>Ten variables included in risk-adjustment model:</a:t>
            </a:r>
          </a:p>
          <a:p>
            <a:pPr>
              <a:lnSpc>
                <a:spcPts val="5166"/>
              </a:lnSpc>
            </a:pPr>
            <a:endParaRPr lang="en-US" sz="4400" u="sng" dirty="0">
              <a:latin typeface="Fira Sans Light Bold"/>
            </a:endParaRPr>
          </a:p>
          <a:p>
            <a:pPr>
              <a:lnSpc>
                <a:spcPts val="5166"/>
              </a:lnSpc>
            </a:pPr>
            <a:r>
              <a:rPr lang="en-US" sz="3600" dirty="0">
                <a:latin typeface="Fira Sans Light Bold"/>
              </a:rPr>
              <a:t>Mode of surgery (laparoscopic/robotic/open)</a:t>
            </a:r>
          </a:p>
          <a:p>
            <a:pPr>
              <a:lnSpc>
                <a:spcPts val="5166"/>
              </a:lnSpc>
            </a:pPr>
            <a:r>
              <a:rPr lang="en-US" sz="3600" dirty="0">
                <a:latin typeface="Fira Sans Light Bold"/>
              </a:rPr>
              <a:t>Rockwood Clinical Frailty Scale</a:t>
            </a:r>
          </a:p>
          <a:p>
            <a:pPr>
              <a:lnSpc>
                <a:spcPts val="5166"/>
              </a:lnSpc>
            </a:pPr>
            <a:r>
              <a:rPr lang="en-US" sz="3600" dirty="0">
                <a:latin typeface="Fira Sans Light Bold"/>
              </a:rPr>
              <a:t>Sex</a:t>
            </a:r>
          </a:p>
          <a:p>
            <a:pPr>
              <a:lnSpc>
                <a:spcPts val="5166"/>
              </a:lnSpc>
            </a:pPr>
            <a:r>
              <a:rPr lang="en-US" sz="3600" dirty="0">
                <a:latin typeface="Fira Sans Light Bold"/>
              </a:rPr>
              <a:t>Severity of surgery </a:t>
            </a:r>
            <a:r>
              <a:rPr lang="en-US" sz="2800" dirty="0">
                <a:latin typeface="Fira Sans Light Bold"/>
              </a:rPr>
              <a:t>(Minor/Intermediate/Major/Xmajor/Complex)</a:t>
            </a:r>
          </a:p>
          <a:p>
            <a:pPr>
              <a:lnSpc>
                <a:spcPts val="5166"/>
              </a:lnSpc>
            </a:pPr>
            <a:r>
              <a:rPr lang="en-US" sz="3600" dirty="0">
                <a:latin typeface="Fira Sans Light Bold"/>
              </a:rPr>
              <a:t>ASA</a:t>
            </a:r>
          </a:p>
          <a:p>
            <a:pPr>
              <a:lnSpc>
                <a:spcPts val="5166"/>
              </a:lnSpc>
            </a:pPr>
            <a:r>
              <a:rPr lang="en-US" sz="3600" dirty="0">
                <a:latin typeface="Fira Sans Light Bold"/>
              </a:rPr>
              <a:t>BMI</a:t>
            </a:r>
          </a:p>
          <a:p>
            <a:pPr>
              <a:lnSpc>
                <a:spcPts val="5166"/>
              </a:lnSpc>
            </a:pPr>
            <a:r>
              <a:rPr lang="en-US" sz="3600" dirty="0">
                <a:latin typeface="Fira Sans Light Bold"/>
              </a:rPr>
              <a:t>Age</a:t>
            </a:r>
          </a:p>
          <a:p>
            <a:pPr>
              <a:lnSpc>
                <a:spcPts val="5166"/>
              </a:lnSpc>
            </a:pPr>
            <a:r>
              <a:rPr lang="en-US" sz="3600" dirty="0">
                <a:latin typeface="Fira Sans Light Bold"/>
              </a:rPr>
              <a:t>Index of Multiple Deprivation quintile</a:t>
            </a:r>
          </a:p>
          <a:p>
            <a:pPr>
              <a:lnSpc>
                <a:spcPts val="5166"/>
              </a:lnSpc>
            </a:pPr>
            <a:r>
              <a:rPr lang="en-US" sz="3600" dirty="0">
                <a:latin typeface="Fira Sans Light Bold"/>
              </a:rPr>
              <a:t>Blood tests: Sodium, Urea, Creatinine, White Cell Count</a:t>
            </a:r>
          </a:p>
          <a:p>
            <a:pPr>
              <a:lnSpc>
                <a:spcPts val="5166"/>
              </a:lnSpc>
            </a:pPr>
            <a:endParaRPr lang="en-US" sz="3600" dirty="0">
              <a:latin typeface="Fira Sans Light Bold"/>
            </a:endParaRPr>
          </a:p>
          <a:p>
            <a:pPr>
              <a:lnSpc>
                <a:spcPts val="5166"/>
              </a:lnSpc>
            </a:pPr>
            <a:r>
              <a:rPr lang="en-US" sz="3600" u="sng" dirty="0">
                <a:latin typeface="Fira Sans Light Bold"/>
              </a:rPr>
              <a:t>Missing variables will be imputed - using lowest risk input</a:t>
            </a:r>
          </a:p>
          <a:p>
            <a:pPr>
              <a:lnSpc>
                <a:spcPts val="5166"/>
              </a:lnSpc>
            </a:pPr>
            <a:endParaRPr lang="en-US" sz="2800" dirty="0">
              <a:solidFill>
                <a:srgbClr val="000000"/>
              </a:solidFill>
              <a:latin typeface="Fira Sans Light Bold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083707BA-8A1F-7483-3CBA-6132CEFFA078}"/>
              </a:ext>
            </a:extLst>
          </p:cNvPr>
          <p:cNvSpPr txBox="1"/>
          <p:nvPr/>
        </p:nvSpPr>
        <p:spPr>
          <a:xfrm>
            <a:off x="152400" y="1017911"/>
            <a:ext cx="5067632" cy="245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4800" spc="-84" dirty="0">
                <a:solidFill>
                  <a:srgbClr val="F4F4F4"/>
                </a:solidFill>
                <a:latin typeface="Fira Sans Medium"/>
              </a:rPr>
              <a:t>Risk-adjustment for pomVLAD</a:t>
            </a:r>
          </a:p>
        </p:txBody>
      </p:sp>
    </p:spTree>
    <p:extLst>
      <p:ext uri="{BB962C8B-B14F-4D97-AF65-F5344CB8AC3E}">
        <p14:creationId xmlns:p14="http://schemas.microsoft.com/office/powerpoint/2010/main" val="3290341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817E0EF-C999-935B-C5C1-69CC3FAFA687}"/>
              </a:ext>
            </a:extLst>
          </p:cNvPr>
          <p:cNvGrpSpPr/>
          <p:nvPr/>
        </p:nvGrpSpPr>
        <p:grpSpPr>
          <a:xfrm>
            <a:off x="15008309" y="-761902"/>
            <a:ext cx="5384949" cy="4479714"/>
            <a:chOff x="15008309" y="-761902"/>
            <a:chExt cx="5384949" cy="4479714"/>
          </a:xfrm>
        </p:grpSpPr>
        <p:grpSp>
          <p:nvGrpSpPr>
            <p:cNvPr id="2" name="Group 2"/>
            <p:cNvGrpSpPr/>
            <p:nvPr/>
          </p:nvGrpSpPr>
          <p:grpSpPr>
            <a:xfrm>
              <a:off x="15008309" y="61281"/>
              <a:ext cx="1999148" cy="1731272"/>
              <a:chOff x="0" y="0"/>
              <a:chExt cx="3619627" cy="313461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B4192E"/>
              </a:solidFill>
            </p:spPr>
          </p:sp>
        </p:grpSp>
        <p:grpSp>
          <p:nvGrpSpPr>
            <p:cNvPr id="4" name="Group 4"/>
            <p:cNvGrpSpPr/>
            <p:nvPr/>
          </p:nvGrpSpPr>
          <p:grpSpPr>
            <a:xfrm>
              <a:off x="16769069" y="2169939"/>
              <a:ext cx="1787372" cy="1547873"/>
              <a:chOff x="0" y="0"/>
              <a:chExt cx="3619627" cy="313461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4775A3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16597373" y="-761902"/>
              <a:ext cx="3795885" cy="3287254"/>
              <a:chOff x="0" y="0"/>
              <a:chExt cx="3619627" cy="313461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ABBFD3"/>
              </a:solidFill>
            </p:spPr>
          </p:sp>
        </p:grpSp>
      </p:grpSp>
      <p:sp>
        <p:nvSpPr>
          <p:cNvPr id="8" name="TextBox 8"/>
          <p:cNvSpPr txBox="1"/>
          <p:nvPr/>
        </p:nvSpPr>
        <p:spPr>
          <a:xfrm>
            <a:off x="378711" y="1557603"/>
            <a:ext cx="1366927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Fira Sans Light"/>
              </a:rPr>
              <a:t>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529" y="3829036"/>
            <a:ext cx="7264659" cy="2628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3600" dirty="0">
                <a:solidFill>
                  <a:srgbClr val="000000"/>
                </a:solidFill>
                <a:latin typeface="Fira Sans Light"/>
              </a:rPr>
              <a:t>Based on published PQIP data analysing the association between DrEaMing (and other process measures) and prolonged postoperative length of stay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02508" y="9211110"/>
            <a:ext cx="2898907" cy="9114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520529" y="612321"/>
            <a:ext cx="15258048" cy="1417731"/>
            <a:chOff x="0" y="0"/>
            <a:chExt cx="20344064" cy="1890308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20344064" cy="1127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00"/>
                </a:lnSpc>
                <a:spcBef>
                  <a:spcPct val="0"/>
                </a:spcBef>
              </a:pPr>
              <a:r>
                <a:rPr lang="en-US" sz="5500" spc="-55" dirty="0">
                  <a:solidFill>
                    <a:srgbClr val="000000"/>
                  </a:solidFill>
                  <a:latin typeface="Fira Sans Medium"/>
                </a:rPr>
                <a:t>Enhanced recovery measures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343149"/>
              <a:ext cx="18225703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Fira Sans Light"/>
                </a:rPr>
                <a:t>  </a:t>
              </a:r>
            </a:p>
          </p:txBody>
        </p:sp>
      </p:grpSp>
      <p:pic>
        <p:nvPicPr>
          <p:cNvPr id="24" name="Picture 2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9ABAE4D-CDBE-CAC2-410A-B9FCB4B88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88" y="2213807"/>
            <a:ext cx="9352724" cy="551810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817E0EF-C999-935B-C5C1-69CC3FAFA687}"/>
              </a:ext>
            </a:extLst>
          </p:cNvPr>
          <p:cNvGrpSpPr/>
          <p:nvPr/>
        </p:nvGrpSpPr>
        <p:grpSpPr>
          <a:xfrm>
            <a:off x="15008309" y="-761902"/>
            <a:ext cx="5384949" cy="4479714"/>
            <a:chOff x="15008309" y="-761902"/>
            <a:chExt cx="5384949" cy="4479714"/>
          </a:xfrm>
        </p:grpSpPr>
        <p:grpSp>
          <p:nvGrpSpPr>
            <p:cNvPr id="2" name="Group 2"/>
            <p:cNvGrpSpPr/>
            <p:nvPr/>
          </p:nvGrpSpPr>
          <p:grpSpPr>
            <a:xfrm>
              <a:off x="15008309" y="61281"/>
              <a:ext cx="1999148" cy="1731272"/>
              <a:chOff x="0" y="0"/>
              <a:chExt cx="3619627" cy="313461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B4192E"/>
              </a:solidFill>
            </p:spPr>
          </p:sp>
        </p:grpSp>
        <p:grpSp>
          <p:nvGrpSpPr>
            <p:cNvPr id="4" name="Group 4"/>
            <p:cNvGrpSpPr/>
            <p:nvPr/>
          </p:nvGrpSpPr>
          <p:grpSpPr>
            <a:xfrm>
              <a:off x="16769069" y="2169939"/>
              <a:ext cx="1787372" cy="1547873"/>
              <a:chOff x="0" y="0"/>
              <a:chExt cx="3619627" cy="313461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4775A3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16597373" y="-761902"/>
              <a:ext cx="3795885" cy="3287254"/>
              <a:chOff x="0" y="0"/>
              <a:chExt cx="3619627" cy="313461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ABBFD3"/>
              </a:solidFill>
            </p:spPr>
          </p:sp>
        </p:grpSp>
      </p:grpSp>
      <p:sp>
        <p:nvSpPr>
          <p:cNvPr id="8" name="TextBox 8"/>
          <p:cNvSpPr txBox="1"/>
          <p:nvPr/>
        </p:nvSpPr>
        <p:spPr>
          <a:xfrm>
            <a:off x="378711" y="1557603"/>
            <a:ext cx="1366927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Fira Sans Light"/>
              </a:rPr>
              <a:t> 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11110"/>
            <a:ext cx="2898907" cy="9114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520529" y="612321"/>
            <a:ext cx="15258048" cy="1417731"/>
            <a:chOff x="0" y="0"/>
            <a:chExt cx="20344064" cy="1890308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9525"/>
              <a:ext cx="20344064" cy="1127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00"/>
                </a:lnSpc>
                <a:spcBef>
                  <a:spcPct val="0"/>
                </a:spcBef>
              </a:pPr>
              <a:r>
                <a:rPr lang="en-US" sz="5500" spc="-55" dirty="0">
                  <a:solidFill>
                    <a:srgbClr val="000000"/>
                  </a:solidFill>
                  <a:latin typeface="Fira Sans Medium"/>
                </a:rPr>
                <a:t>Enhanced recovery measures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343149"/>
              <a:ext cx="18225703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Fira Sans Light"/>
                </a:rPr>
                <a:t>  </a:t>
              </a:r>
            </a:p>
          </p:txBody>
        </p:sp>
      </p:grpSp>
      <p:pic>
        <p:nvPicPr>
          <p:cNvPr id="17" name="Picture 17">
            <a:extLst>
              <a:ext uri="{FF2B5EF4-FFF2-40B4-BE49-F238E27FC236}">
                <a16:creationId xmlns:a16="http://schemas.microsoft.com/office/drawing/2014/main" id="{F02A1381-8851-83C1-5BE3-4E102DBCF4E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50655" y="5347344"/>
            <a:ext cx="17483250" cy="2613565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E2E5BA7-2E60-2319-3D94-B87370486E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0655" y="2590900"/>
            <a:ext cx="17483249" cy="24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53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378711" y="454991"/>
            <a:ext cx="15258048" cy="1417731"/>
            <a:chOff x="0" y="0"/>
            <a:chExt cx="20344064" cy="189030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20344064" cy="1127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00"/>
                </a:lnSpc>
                <a:spcBef>
                  <a:spcPct val="0"/>
                </a:spcBef>
              </a:pPr>
              <a:r>
                <a:rPr lang="en-US" sz="5500" spc="-55" dirty="0">
                  <a:solidFill>
                    <a:srgbClr val="000000"/>
                  </a:solidFill>
                  <a:latin typeface="Fira Sans Medium"/>
                </a:rPr>
                <a:t>Using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43149"/>
              <a:ext cx="18225703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Fira Sans Light"/>
                </a:rPr>
                <a:t>  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060B5A-327E-86FE-99AF-7343B69132DF}"/>
              </a:ext>
            </a:extLst>
          </p:cNvPr>
          <p:cNvGrpSpPr/>
          <p:nvPr/>
        </p:nvGrpSpPr>
        <p:grpSpPr>
          <a:xfrm>
            <a:off x="15008309" y="-761902"/>
            <a:ext cx="5384949" cy="4479714"/>
            <a:chOff x="15008309" y="-761902"/>
            <a:chExt cx="5384949" cy="4479714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ADE05813-4306-1460-F9D2-155F0FAB8D14}"/>
                </a:ext>
              </a:extLst>
            </p:cNvPr>
            <p:cNvGrpSpPr/>
            <p:nvPr/>
          </p:nvGrpSpPr>
          <p:grpSpPr>
            <a:xfrm>
              <a:off x="15008309" y="61281"/>
              <a:ext cx="1999148" cy="1731272"/>
              <a:chOff x="0" y="0"/>
              <a:chExt cx="3619627" cy="3134614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898DC0B8-3D30-69CF-6495-016A13C958E0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B4192E"/>
              </a:solidFill>
            </p:spPr>
          </p:sp>
        </p:grpSp>
        <p:grpSp>
          <p:nvGrpSpPr>
            <p:cNvPr id="35" name="Group 4">
              <a:extLst>
                <a:ext uri="{FF2B5EF4-FFF2-40B4-BE49-F238E27FC236}">
                  <a16:creationId xmlns:a16="http://schemas.microsoft.com/office/drawing/2014/main" id="{B70167A8-EC6D-BA2C-5A4C-57697D9DDEE2}"/>
                </a:ext>
              </a:extLst>
            </p:cNvPr>
            <p:cNvGrpSpPr/>
            <p:nvPr/>
          </p:nvGrpSpPr>
          <p:grpSpPr>
            <a:xfrm>
              <a:off x="16769069" y="2169939"/>
              <a:ext cx="1787372" cy="1547873"/>
              <a:chOff x="0" y="0"/>
              <a:chExt cx="3619627" cy="3134614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B25FA380-8583-F935-292B-A0D39CBBD629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4775A3"/>
              </a:solidFill>
            </p:spPr>
          </p:sp>
        </p:grpSp>
        <p:grpSp>
          <p:nvGrpSpPr>
            <p:cNvPr id="36" name="Group 6">
              <a:extLst>
                <a:ext uri="{FF2B5EF4-FFF2-40B4-BE49-F238E27FC236}">
                  <a16:creationId xmlns:a16="http://schemas.microsoft.com/office/drawing/2014/main" id="{BA19541A-2ACE-2EB1-D34C-44D7D2740337}"/>
                </a:ext>
              </a:extLst>
            </p:cNvPr>
            <p:cNvGrpSpPr/>
            <p:nvPr/>
          </p:nvGrpSpPr>
          <p:grpSpPr>
            <a:xfrm>
              <a:off x="16597373" y="-761902"/>
              <a:ext cx="3795885" cy="3287254"/>
              <a:chOff x="0" y="0"/>
              <a:chExt cx="3619627" cy="3134614"/>
            </a:xfrm>
          </p:grpSpPr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C30BFC1B-3FAA-8C81-945D-475477EF95D3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ABBFD3"/>
              </a:solidFill>
            </p:spPr>
          </p:sp>
        </p:grpSp>
      </p:grpSp>
      <p:sp>
        <p:nvSpPr>
          <p:cNvPr id="40" name="TextBox 6">
            <a:extLst>
              <a:ext uri="{FF2B5EF4-FFF2-40B4-BE49-F238E27FC236}">
                <a16:creationId xmlns:a16="http://schemas.microsoft.com/office/drawing/2014/main" id="{A0A66D2B-E903-F146-64FF-77D6A65C2832}"/>
              </a:ext>
            </a:extLst>
          </p:cNvPr>
          <p:cNvSpPr txBox="1"/>
          <p:nvPr/>
        </p:nvSpPr>
        <p:spPr>
          <a:xfrm>
            <a:off x="444655" y="2365190"/>
            <a:ext cx="7541544" cy="5263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Fira Sans Light Bold"/>
              </a:rPr>
              <a:t>Suggest having at least 12 months in view </a:t>
            </a:r>
          </a:p>
          <a:p>
            <a:pPr marL="457200" indent="-4572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Fira Sans Light Bold"/>
              </a:rPr>
              <a:t>Dials display performance for time period selected – offer targets for QI</a:t>
            </a:r>
          </a:p>
          <a:p>
            <a:pPr marL="457200" indent="-4572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Fira Sans Light Bold"/>
              </a:rPr>
              <a:t>Hovering over the chart will show caseIDs to support M&amp;M and QI work</a:t>
            </a:r>
          </a:p>
          <a:p>
            <a:pPr marL="457200" indent="-4572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Fira Sans Light Bold"/>
              </a:rPr>
              <a:t>Inpatient deaths are flagged by red triangle on the chart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D53A61-A104-91D7-33BA-FDFD40529C1D}"/>
              </a:ext>
            </a:extLst>
          </p:cNvPr>
          <p:cNvGrpSpPr/>
          <p:nvPr/>
        </p:nvGrpSpPr>
        <p:grpSpPr>
          <a:xfrm>
            <a:off x="8294664" y="2036016"/>
            <a:ext cx="7994244" cy="6168539"/>
            <a:chOff x="6672032" y="652483"/>
            <a:chExt cx="9820740" cy="7902853"/>
          </a:xfrm>
        </p:grpSpPr>
        <p:pic>
          <p:nvPicPr>
            <p:cNvPr id="42" name="Picture 4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12EAB42-D081-BE19-A0B3-32600B38F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32" y="652483"/>
              <a:ext cx="9820740" cy="7902853"/>
            </a:xfrm>
            <a:prstGeom prst="rect">
              <a:avLst/>
            </a:prstGeom>
          </p:spPr>
        </p:pic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AFDF1A34-A158-577C-F407-B70399117732}"/>
                </a:ext>
              </a:extLst>
            </p:cNvPr>
            <p:cNvSpPr/>
            <p:nvPr/>
          </p:nvSpPr>
          <p:spPr>
            <a:xfrm>
              <a:off x="10744200" y="3848100"/>
              <a:ext cx="152400" cy="15240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D2E1EFD-E05E-0A09-74CA-C37915A0202F}"/>
                </a:ext>
              </a:extLst>
            </p:cNvPr>
            <p:cNvCxnSpPr/>
            <p:nvPr/>
          </p:nvCxnSpPr>
          <p:spPr>
            <a:xfrm>
              <a:off x="10287000" y="2383755"/>
              <a:ext cx="432000" cy="133405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26F678-ECE3-12ED-C8B1-3465EF4A2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3777" y="257072"/>
            <a:ext cx="4238146" cy="1224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1EF4B9-FAE7-34E6-38CD-84C529DC8A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20" y="1299984"/>
            <a:ext cx="77724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6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378711" y="596443"/>
            <a:ext cx="14175489" cy="1276278"/>
            <a:chOff x="0" y="188603"/>
            <a:chExt cx="18900652" cy="170170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88603"/>
              <a:ext cx="18900652" cy="10095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600"/>
                </a:lnSpc>
                <a:spcBef>
                  <a:spcPct val="0"/>
                </a:spcBef>
              </a:pPr>
              <a:r>
                <a:rPr lang="en-US" sz="3600" spc="-55" dirty="0">
                  <a:solidFill>
                    <a:srgbClr val="000000"/>
                  </a:solidFill>
                  <a:latin typeface="Fira Sans Medium"/>
                </a:rPr>
                <a:t>Monitoring tools do not provide the definitive answer…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43149"/>
              <a:ext cx="18225703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Fira Sans Light"/>
                </a:rPr>
                <a:t>  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060B5A-327E-86FE-99AF-7343B69132DF}"/>
              </a:ext>
            </a:extLst>
          </p:cNvPr>
          <p:cNvGrpSpPr/>
          <p:nvPr/>
        </p:nvGrpSpPr>
        <p:grpSpPr>
          <a:xfrm>
            <a:off x="14865311" y="-886284"/>
            <a:ext cx="5384949" cy="4479714"/>
            <a:chOff x="15008309" y="-761902"/>
            <a:chExt cx="5384949" cy="4479714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ADE05813-4306-1460-F9D2-155F0FAB8D14}"/>
                </a:ext>
              </a:extLst>
            </p:cNvPr>
            <p:cNvGrpSpPr/>
            <p:nvPr/>
          </p:nvGrpSpPr>
          <p:grpSpPr>
            <a:xfrm>
              <a:off x="15008309" y="61281"/>
              <a:ext cx="1999148" cy="1731272"/>
              <a:chOff x="0" y="0"/>
              <a:chExt cx="3619627" cy="3134614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898DC0B8-3D30-69CF-6495-016A13C958E0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B4192E"/>
              </a:solidFill>
            </p:spPr>
          </p:sp>
        </p:grpSp>
        <p:grpSp>
          <p:nvGrpSpPr>
            <p:cNvPr id="35" name="Group 4">
              <a:extLst>
                <a:ext uri="{FF2B5EF4-FFF2-40B4-BE49-F238E27FC236}">
                  <a16:creationId xmlns:a16="http://schemas.microsoft.com/office/drawing/2014/main" id="{B70167A8-EC6D-BA2C-5A4C-57697D9DDEE2}"/>
                </a:ext>
              </a:extLst>
            </p:cNvPr>
            <p:cNvGrpSpPr/>
            <p:nvPr/>
          </p:nvGrpSpPr>
          <p:grpSpPr>
            <a:xfrm>
              <a:off x="16769069" y="2169939"/>
              <a:ext cx="1787372" cy="1547873"/>
              <a:chOff x="0" y="0"/>
              <a:chExt cx="3619627" cy="3134614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B25FA380-8583-F935-292B-A0D39CBBD629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4775A3"/>
              </a:solidFill>
            </p:spPr>
          </p:sp>
        </p:grpSp>
        <p:grpSp>
          <p:nvGrpSpPr>
            <p:cNvPr id="36" name="Group 6">
              <a:extLst>
                <a:ext uri="{FF2B5EF4-FFF2-40B4-BE49-F238E27FC236}">
                  <a16:creationId xmlns:a16="http://schemas.microsoft.com/office/drawing/2014/main" id="{BA19541A-2ACE-2EB1-D34C-44D7D2740337}"/>
                </a:ext>
              </a:extLst>
            </p:cNvPr>
            <p:cNvGrpSpPr/>
            <p:nvPr/>
          </p:nvGrpSpPr>
          <p:grpSpPr>
            <a:xfrm>
              <a:off x="16597373" y="-761902"/>
              <a:ext cx="3795885" cy="3287254"/>
              <a:chOff x="0" y="0"/>
              <a:chExt cx="3619627" cy="3134614"/>
            </a:xfrm>
          </p:grpSpPr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C30BFC1B-3FAA-8C81-945D-475477EF95D3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ABBFD3"/>
              </a:solidFill>
            </p:spPr>
          </p:sp>
        </p:grpSp>
      </p:grpSp>
      <p:sp>
        <p:nvSpPr>
          <p:cNvPr id="40" name="TextBox 6">
            <a:extLst>
              <a:ext uri="{FF2B5EF4-FFF2-40B4-BE49-F238E27FC236}">
                <a16:creationId xmlns:a16="http://schemas.microsoft.com/office/drawing/2014/main" id="{A0A66D2B-E903-F146-64FF-77D6A65C2832}"/>
              </a:ext>
            </a:extLst>
          </p:cNvPr>
          <p:cNvSpPr txBox="1"/>
          <p:nvPr/>
        </p:nvSpPr>
        <p:spPr>
          <a:xfrm>
            <a:off x="735530" y="8246477"/>
            <a:ext cx="1639035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66"/>
              </a:lnSpc>
            </a:pPr>
            <a:r>
              <a:rPr lang="en-US" sz="1400" dirty="0">
                <a:solidFill>
                  <a:srgbClr val="B4192E"/>
                </a:solidFill>
                <a:latin typeface="Fira Sans Light Bold"/>
              </a:rPr>
              <a:t>Mohammed M A, Rathbone A, Myers P, Patel D, Onions H, Stevens A et al. An investigation into general practitioners associated with high patient mortality flagged up through the Shipman inquiry: retrospective analysis of routine data BMJ 2004; 328 :1474 doi:10.1136/bmj.328.7454.1474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F11FF7E-98C2-E629-63BB-95B1D56C7E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519" y="1910822"/>
            <a:ext cx="6024998" cy="5436619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B90FC83-3A9B-52B2-6144-DBDE439F6F9A}"/>
              </a:ext>
            </a:extLst>
          </p:cNvPr>
          <p:cNvSpPr txBox="1"/>
          <p:nvPr/>
        </p:nvSpPr>
        <p:spPr>
          <a:xfrm>
            <a:off x="730214" y="2628314"/>
            <a:ext cx="8591766" cy="368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3600" dirty="0">
                <a:solidFill>
                  <a:srgbClr val="000000"/>
                </a:solidFill>
                <a:latin typeface="Fira Sans Light"/>
              </a:rPr>
              <a:t>The pyramid model supports local investigation of outcomes</a:t>
            </a:r>
          </a:p>
          <a:p>
            <a:pPr>
              <a:lnSpc>
                <a:spcPts val="4060"/>
              </a:lnSpc>
            </a:pPr>
            <a:endParaRPr lang="en-US" sz="3600" dirty="0">
              <a:solidFill>
                <a:srgbClr val="000000"/>
              </a:solidFill>
              <a:latin typeface="Fira Sans Light"/>
            </a:endParaRPr>
          </a:p>
          <a:p>
            <a:pPr>
              <a:lnSpc>
                <a:spcPts val="4060"/>
              </a:lnSpc>
            </a:pPr>
            <a:r>
              <a:rPr lang="en-US" sz="3600" dirty="0">
                <a:solidFill>
                  <a:srgbClr val="000000"/>
                </a:solidFill>
                <a:latin typeface="Fira Sans Light"/>
              </a:rPr>
              <a:t>Consistent trends (good or bad) indicate the need for further investigation to improve understanding – starting at the bottom of the pyramid</a:t>
            </a:r>
          </a:p>
        </p:txBody>
      </p:sp>
    </p:spTree>
    <p:extLst>
      <p:ext uri="{BB962C8B-B14F-4D97-AF65-F5344CB8AC3E}">
        <p14:creationId xmlns:p14="http://schemas.microsoft.com/office/powerpoint/2010/main" val="1920463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44028" y="438667"/>
            <a:ext cx="1999148" cy="1731272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B4192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769069" y="2169939"/>
            <a:ext cx="1787372" cy="1547873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4775A3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597373" y="-761902"/>
            <a:ext cx="3795885" cy="3287254"/>
            <a:chOff x="0" y="0"/>
            <a:chExt cx="3619627" cy="31346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BBFD3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78711" y="1557603"/>
            <a:ext cx="1366927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Fira Sans Light"/>
              </a:rPr>
              <a:t> 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11110"/>
            <a:ext cx="2898907" cy="9114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2071247" y="2525352"/>
            <a:ext cx="14440278" cy="5807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Fira Sans Light"/>
              </a:rPr>
              <a:t>Thank you to all those collaborators who took part in the pomVLAD pilot study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Fira Sans Light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Fira Sans Light"/>
              </a:rPr>
              <a:t>Your time, thoughts and feedback have supported this work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Fira Sans Light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Fira Sans Light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8800" dirty="0">
              <a:solidFill>
                <a:srgbClr val="000000"/>
              </a:solidFill>
              <a:latin typeface="Fira Sans Light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Fira Sans Light"/>
              </a:rPr>
              <a:t>Q &amp; A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8800" dirty="0">
              <a:solidFill>
                <a:srgbClr val="000000"/>
              </a:solidFill>
              <a:latin typeface="Fira Sans Light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8800" dirty="0">
              <a:solidFill>
                <a:srgbClr val="000000"/>
              </a:solidFill>
              <a:latin typeface="Fira Sans Light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8800" dirty="0">
              <a:solidFill>
                <a:srgbClr val="000000"/>
              </a:solidFill>
              <a:latin typeface="Fira Sans Light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tx2"/>
                </a:solidFill>
                <a:latin typeface="Fira Sans Light"/>
              </a:rPr>
              <a:t>@jbedford84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tx2"/>
                </a:solidFill>
                <a:latin typeface="Fira Sans Light"/>
              </a:rPr>
              <a:t>James.bedford1@nhs.net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000000"/>
              </a:solidFill>
              <a:latin typeface="Fira Sans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1747" y="-966039"/>
            <a:ext cx="6621779" cy="5734492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B41B2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385994"/>
            <a:ext cx="2507594" cy="2171588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4775A3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436580" y="595481"/>
            <a:ext cx="12165434" cy="390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Focus on continuous reporting within PQIP</a:t>
            </a:r>
            <a:endParaRPr lang="en-US" sz="3690" dirty="0">
              <a:solidFill>
                <a:srgbClr val="000000"/>
              </a:solidFill>
              <a:latin typeface="Fira Sans Light Bold"/>
            </a:endParaRPr>
          </a:p>
          <a:p>
            <a:pPr>
              <a:lnSpc>
                <a:spcPts val="5166"/>
              </a:lnSpc>
            </a:pPr>
            <a:endParaRPr lang="en-US" sz="3690" dirty="0">
              <a:solidFill>
                <a:srgbClr val="000000"/>
              </a:solidFill>
              <a:latin typeface="Fira Sans Light Bold"/>
            </a:endParaRPr>
          </a:p>
          <a:p>
            <a:pPr>
              <a:lnSpc>
                <a:spcPts val="5166"/>
              </a:lnSpc>
            </a:pPr>
            <a:endParaRPr lang="en-US" sz="3690" dirty="0">
              <a:solidFill>
                <a:srgbClr val="000000"/>
              </a:solidFill>
              <a:latin typeface="Fira Sans Light Bold"/>
            </a:endParaRPr>
          </a:p>
          <a:p>
            <a:pPr>
              <a:lnSpc>
                <a:spcPts val="5166"/>
              </a:lnSpc>
            </a:pPr>
            <a:endParaRPr lang="en-US" sz="3690" dirty="0">
              <a:solidFill>
                <a:srgbClr val="000000"/>
              </a:solidFill>
              <a:latin typeface="Fira Sans Light Bold"/>
            </a:endParaRPr>
          </a:p>
          <a:p>
            <a:pPr>
              <a:lnSpc>
                <a:spcPts val="5166"/>
              </a:lnSpc>
            </a:pPr>
            <a:endParaRPr lang="en-US" sz="3690" dirty="0">
              <a:solidFill>
                <a:srgbClr val="000000"/>
              </a:solidFill>
              <a:latin typeface="Fira Sans Light Bold"/>
            </a:endParaRPr>
          </a:p>
          <a:p>
            <a:pPr>
              <a:lnSpc>
                <a:spcPts val="4746"/>
              </a:lnSpc>
            </a:pPr>
            <a:endParaRPr lang="en-US" sz="3390" dirty="0">
              <a:solidFill>
                <a:srgbClr val="4775A3"/>
              </a:solidFill>
              <a:latin typeface="Fira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7359" y="644517"/>
            <a:ext cx="4460469" cy="251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6600" spc="-84" dirty="0">
                <a:solidFill>
                  <a:srgbClr val="F4F4F4"/>
                </a:solidFill>
                <a:latin typeface="Fira Sans Medium"/>
              </a:rPr>
              <a:t>Outcome reporting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E271AC-6B91-5A71-D8BF-94C96B1A1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25" y="4967107"/>
            <a:ext cx="6224744" cy="38218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9D4924-C039-F9B4-54CB-22AC675B57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545787"/>
            <a:ext cx="9347448" cy="4879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90600" y="528589"/>
            <a:ext cx="12165434" cy="63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4000" dirty="0">
                <a:solidFill>
                  <a:srgbClr val="B4192E"/>
                </a:solidFill>
                <a:latin typeface="Fira Sans Light Bold"/>
              </a:rPr>
              <a:t>Cross-sectional risk-adjusted analyses</a:t>
            </a:r>
            <a:endParaRPr lang="en-US" sz="4000" dirty="0">
              <a:solidFill>
                <a:srgbClr val="000000"/>
              </a:solidFill>
              <a:latin typeface="Fira Sans Light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14525C-803D-0052-21C0-2460BB8625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313" y="1359999"/>
            <a:ext cx="14926843" cy="743546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FE3C4E4-6983-C217-2D2F-25886CA23E87}"/>
              </a:ext>
            </a:extLst>
          </p:cNvPr>
          <p:cNvGrpSpPr/>
          <p:nvPr/>
        </p:nvGrpSpPr>
        <p:grpSpPr>
          <a:xfrm>
            <a:off x="15052940" y="-946666"/>
            <a:ext cx="5384949" cy="4479714"/>
            <a:chOff x="15008309" y="-761902"/>
            <a:chExt cx="5384949" cy="4479714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245B7ED3-25E9-1524-F25A-DCADDFBA9358}"/>
                </a:ext>
              </a:extLst>
            </p:cNvPr>
            <p:cNvGrpSpPr/>
            <p:nvPr/>
          </p:nvGrpSpPr>
          <p:grpSpPr>
            <a:xfrm>
              <a:off x="15008309" y="61281"/>
              <a:ext cx="1999148" cy="1731272"/>
              <a:chOff x="0" y="0"/>
              <a:chExt cx="3619627" cy="3134614"/>
            </a:xfrm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853B5A71-32A6-E364-6691-BEBD9AC7BC66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B4192E"/>
              </a:solidFill>
            </p:spPr>
          </p:sp>
        </p:grpSp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05E488AF-A5FF-2FE6-F49F-828FF691D3BB}"/>
                </a:ext>
              </a:extLst>
            </p:cNvPr>
            <p:cNvGrpSpPr/>
            <p:nvPr/>
          </p:nvGrpSpPr>
          <p:grpSpPr>
            <a:xfrm>
              <a:off x="16769069" y="2169939"/>
              <a:ext cx="1787372" cy="1547873"/>
              <a:chOff x="0" y="0"/>
              <a:chExt cx="3619627" cy="3134614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DE03CF9-CCC8-91D8-BD8D-49731B4FCF81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4775A3"/>
              </a:solidFill>
            </p:spPr>
          </p:sp>
        </p:grpSp>
        <p:grpSp>
          <p:nvGrpSpPr>
            <p:cNvPr id="28" name="Group 6">
              <a:extLst>
                <a:ext uri="{FF2B5EF4-FFF2-40B4-BE49-F238E27FC236}">
                  <a16:creationId xmlns:a16="http://schemas.microsoft.com/office/drawing/2014/main" id="{2E2F7991-BCE4-7CC7-6EFC-07180DB594DB}"/>
                </a:ext>
              </a:extLst>
            </p:cNvPr>
            <p:cNvGrpSpPr/>
            <p:nvPr/>
          </p:nvGrpSpPr>
          <p:grpSpPr>
            <a:xfrm>
              <a:off x="16597373" y="-761902"/>
              <a:ext cx="3795885" cy="3287254"/>
              <a:chOff x="0" y="0"/>
              <a:chExt cx="3619627" cy="3134614"/>
            </a:xfrm>
          </p:grpSpPr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05901B95-D1E3-F291-0A43-A9FF1028A729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ABBFD3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128890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1747" y="-966039"/>
            <a:ext cx="6621779" cy="5734492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B41B2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385994"/>
            <a:ext cx="2507594" cy="2171588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4775A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28600" y="198491"/>
            <a:ext cx="5513841" cy="376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4800" spc="-84" dirty="0">
                <a:solidFill>
                  <a:srgbClr val="F4F4F4"/>
                </a:solidFill>
                <a:latin typeface="Fira Sans Medium"/>
              </a:rPr>
              <a:t>Continuous risk adjusted </a:t>
            </a:r>
          </a:p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4800" spc="-84" dirty="0">
                <a:solidFill>
                  <a:srgbClr val="F4F4F4"/>
                </a:solidFill>
                <a:latin typeface="Fira Sans Medium"/>
              </a:rPr>
              <a:t>monitoring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FBBEC4A2-97C2-EE7A-F62F-BD90AA31F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61" y="5225083"/>
            <a:ext cx="5096251" cy="3682856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8814AAD0-155B-D779-FFF2-B19C5E6AF0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87" y="1302215"/>
            <a:ext cx="10212437" cy="5619282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E80D153A-622A-F848-2DE0-B697714BBEAF}"/>
              </a:ext>
            </a:extLst>
          </p:cNvPr>
          <p:cNvSpPr txBox="1"/>
          <p:nvPr/>
        </p:nvSpPr>
        <p:spPr>
          <a:xfrm>
            <a:off x="5419791" y="387663"/>
            <a:ext cx="12165434" cy="6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Exponentially weighted moving average chart (EWMA)</a:t>
            </a:r>
          </a:p>
        </p:txBody>
      </p:sp>
    </p:spTree>
    <p:extLst>
      <p:ext uri="{BB962C8B-B14F-4D97-AF65-F5344CB8AC3E}">
        <p14:creationId xmlns:p14="http://schemas.microsoft.com/office/powerpoint/2010/main" val="59467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1747" y="-966039"/>
            <a:ext cx="6621779" cy="5734492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B41B2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385994"/>
            <a:ext cx="2507594" cy="2171588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4775A3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220032" y="597050"/>
            <a:ext cx="12165434" cy="6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Variable life-adjusted display (VLAD)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600" y="198491"/>
            <a:ext cx="5513841" cy="3760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4800" spc="-84" dirty="0">
                <a:solidFill>
                  <a:srgbClr val="F4F4F4"/>
                </a:solidFill>
                <a:latin typeface="Fira Sans Medium"/>
              </a:rPr>
              <a:t>Continuous risk adjusted </a:t>
            </a:r>
          </a:p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4800" spc="-84" dirty="0">
                <a:solidFill>
                  <a:srgbClr val="F4F4F4"/>
                </a:solidFill>
                <a:latin typeface="Fira Sans Medium"/>
              </a:rPr>
              <a:t>monitoring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C19E74E0-BB94-0FB0-454D-00210CC58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32367"/>
            <a:ext cx="9108737" cy="4507254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E79FC132-FEFB-9DFD-A1EE-5B071E4BF3E6}"/>
              </a:ext>
            </a:extLst>
          </p:cNvPr>
          <p:cNvSpPr txBox="1"/>
          <p:nvPr/>
        </p:nvSpPr>
        <p:spPr>
          <a:xfrm>
            <a:off x="5220032" y="7746949"/>
            <a:ext cx="12165434" cy="6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Also: Risk-adjusted cumulative sum charts (RA-CUSUM)</a:t>
            </a:r>
            <a:endParaRPr lang="en-US" sz="3690" dirty="0">
              <a:solidFill>
                <a:srgbClr val="000000"/>
              </a:solidFill>
              <a:latin typeface="Fira Sans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203999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108649" y="555309"/>
            <a:ext cx="12165434" cy="6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Variable life-adjusted display (VLAD)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Screen Shot 2018-08-21 at 21.43.36.png" descr="Screen Shot 2018-08-21 at 21.43.36.png">
            <a:extLst>
              <a:ext uri="{FF2B5EF4-FFF2-40B4-BE49-F238E27FC236}">
                <a16:creationId xmlns:a16="http://schemas.microsoft.com/office/drawing/2014/main" id="{383A24A7-2A07-E097-4A1A-5D1292195A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8649" y="3534646"/>
            <a:ext cx="8629974" cy="5236995"/>
          </a:xfrm>
          <a:prstGeom prst="rect">
            <a:avLst/>
          </a:prstGeom>
        </p:spPr>
      </p:pic>
      <p:pic>
        <p:nvPicPr>
          <p:cNvPr id="16" name="Screen Shot 2018-08-21 at 21.42.36.png" descr="Screen Shot 2018-08-21 at 21.42.36.png">
            <a:extLst>
              <a:ext uri="{FF2B5EF4-FFF2-40B4-BE49-F238E27FC236}">
                <a16:creationId xmlns:a16="http://schemas.microsoft.com/office/drawing/2014/main" id="{D3C76E85-F596-D465-256D-A06D4C794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207" y="1475582"/>
            <a:ext cx="9707322" cy="15598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371ABD-775E-9768-0E28-00D8B8E2140D}"/>
              </a:ext>
            </a:extLst>
          </p:cNvPr>
          <p:cNvGrpSpPr/>
          <p:nvPr/>
        </p:nvGrpSpPr>
        <p:grpSpPr>
          <a:xfrm>
            <a:off x="15052940" y="-946666"/>
            <a:ext cx="5384949" cy="4479714"/>
            <a:chOff x="15008309" y="-761902"/>
            <a:chExt cx="5384949" cy="4479714"/>
          </a:xfrm>
        </p:grpSpPr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99E1ED37-F7B8-F237-FFA2-BAB33C72D92C}"/>
                </a:ext>
              </a:extLst>
            </p:cNvPr>
            <p:cNvGrpSpPr/>
            <p:nvPr/>
          </p:nvGrpSpPr>
          <p:grpSpPr>
            <a:xfrm>
              <a:off x="15008309" y="61281"/>
              <a:ext cx="1999148" cy="1731272"/>
              <a:chOff x="0" y="0"/>
              <a:chExt cx="3619627" cy="3134614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309D4C7D-46AC-6226-5CEA-0E75F790DF16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B4192E"/>
              </a:solidFill>
            </p:spPr>
          </p:sp>
        </p:grp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861A50D6-20A2-21AD-B174-5D76EE2F30A7}"/>
                </a:ext>
              </a:extLst>
            </p:cNvPr>
            <p:cNvGrpSpPr/>
            <p:nvPr/>
          </p:nvGrpSpPr>
          <p:grpSpPr>
            <a:xfrm>
              <a:off x="16769069" y="2169939"/>
              <a:ext cx="1787372" cy="1547873"/>
              <a:chOff x="0" y="0"/>
              <a:chExt cx="3619627" cy="3134614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8BD91648-98CE-50B8-B150-2B4F00395DB6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4775A3"/>
              </a:solidFill>
            </p:spPr>
          </p: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D778D6D5-9719-0D86-ABE8-8058DB8A431A}"/>
                </a:ext>
              </a:extLst>
            </p:cNvPr>
            <p:cNvGrpSpPr/>
            <p:nvPr/>
          </p:nvGrpSpPr>
          <p:grpSpPr>
            <a:xfrm>
              <a:off x="16597373" y="-761902"/>
              <a:ext cx="3795885" cy="3287254"/>
              <a:chOff x="0" y="0"/>
              <a:chExt cx="3619627" cy="3134614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794D5A97-AE9C-B82D-6BE7-969517F33C5C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ABBFD3"/>
              </a:solidFill>
            </p:spPr>
          </p:sp>
        </p:grpSp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9845DE37-EE60-5407-049B-EDD2AEBFDBAF}"/>
              </a:ext>
            </a:extLst>
          </p:cNvPr>
          <p:cNvSpPr txBox="1"/>
          <p:nvPr/>
        </p:nvSpPr>
        <p:spPr>
          <a:xfrm>
            <a:off x="11368092" y="3573262"/>
            <a:ext cx="6326889" cy="3959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Originally developed to show expected minus observed deaths over time</a:t>
            </a:r>
          </a:p>
          <a:p>
            <a:pPr>
              <a:lnSpc>
                <a:spcPts val="5166"/>
              </a:lnSpc>
            </a:pPr>
            <a:endParaRPr lang="en-US" sz="3690" dirty="0">
              <a:solidFill>
                <a:srgbClr val="B4192E"/>
              </a:solidFill>
              <a:latin typeface="Fira Sans Light Bold"/>
            </a:endParaRPr>
          </a:p>
          <a:p>
            <a:pPr>
              <a:lnSpc>
                <a:spcPts val="5166"/>
              </a:lnSpc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But can be used for any binary outcome</a:t>
            </a:r>
          </a:p>
        </p:txBody>
      </p:sp>
    </p:spTree>
    <p:extLst>
      <p:ext uri="{BB962C8B-B14F-4D97-AF65-F5344CB8AC3E}">
        <p14:creationId xmlns:p14="http://schemas.microsoft.com/office/powerpoint/2010/main" val="400751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378711" y="447847"/>
            <a:ext cx="15258047" cy="1424874"/>
            <a:chOff x="0" y="-9525"/>
            <a:chExt cx="20344063" cy="1899832"/>
          </a:xfrm>
        </p:grpSpPr>
        <p:sp>
          <p:nvSpPr>
            <p:cNvPr id="12" name="TextBox 12"/>
            <p:cNvSpPr txBox="1"/>
            <p:nvPr/>
          </p:nvSpPr>
          <p:spPr>
            <a:xfrm>
              <a:off x="5453661" y="-9525"/>
              <a:ext cx="14890402" cy="11271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600"/>
                </a:lnSpc>
                <a:spcBef>
                  <a:spcPct val="0"/>
                </a:spcBef>
              </a:pPr>
              <a:r>
                <a:rPr lang="en-US" sz="5500" spc="-55" dirty="0">
                  <a:solidFill>
                    <a:srgbClr val="000000"/>
                  </a:solidFill>
                  <a:latin typeface="Fira Sans Medium"/>
                </a:rPr>
                <a:t>v1.0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43149"/>
              <a:ext cx="18225703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Fira Sans Light"/>
                </a:rPr>
                <a:t>  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060B5A-327E-86FE-99AF-7343B69132DF}"/>
              </a:ext>
            </a:extLst>
          </p:cNvPr>
          <p:cNvGrpSpPr/>
          <p:nvPr/>
        </p:nvGrpSpPr>
        <p:grpSpPr>
          <a:xfrm>
            <a:off x="15052940" y="-946666"/>
            <a:ext cx="5384949" cy="4479714"/>
            <a:chOff x="15008309" y="-761902"/>
            <a:chExt cx="5384949" cy="4479714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ADE05813-4306-1460-F9D2-155F0FAB8D14}"/>
                </a:ext>
              </a:extLst>
            </p:cNvPr>
            <p:cNvGrpSpPr/>
            <p:nvPr/>
          </p:nvGrpSpPr>
          <p:grpSpPr>
            <a:xfrm>
              <a:off x="15008309" y="61281"/>
              <a:ext cx="1999148" cy="1731272"/>
              <a:chOff x="0" y="0"/>
              <a:chExt cx="3619627" cy="3134614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898DC0B8-3D30-69CF-6495-016A13C958E0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B4192E"/>
              </a:solidFill>
            </p:spPr>
          </p:sp>
        </p:grpSp>
        <p:grpSp>
          <p:nvGrpSpPr>
            <p:cNvPr id="35" name="Group 4">
              <a:extLst>
                <a:ext uri="{FF2B5EF4-FFF2-40B4-BE49-F238E27FC236}">
                  <a16:creationId xmlns:a16="http://schemas.microsoft.com/office/drawing/2014/main" id="{B70167A8-EC6D-BA2C-5A4C-57697D9DDEE2}"/>
                </a:ext>
              </a:extLst>
            </p:cNvPr>
            <p:cNvGrpSpPr/>
            <p:nvPr/>
          </p:nvGrpSpPr>
          <p:grpSpPr>
            <a:xfrm>
              <a:off x="16769069" y="2169939"/>
              <a:ext cx="1787372" cy="1547873"/>
              <a:chOff x="0" y="0"/>
              <a:chExt cx="3619627" cy="3134614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B25FA380-8583-F935-292B-A0D39CBBD629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4775A3"/>
              </a:solidFill>
            </p:spPr>
          </p:sp>
        </p:grpSp>
        <p:grpSp>
          <p:nvGrpSpPr>
            <p:cNvPr id="36" name="Group 6">
              <a:extLst>
                <a:ext uri="{FF2B5EF4-FFF2-40B4-BE49-F238E27FC236}">
                  <a16:creationId xmlns:a16="http://schemas.microsoft.com/office/drawing/2014/main" id="{BA19541A-2ACE-2EB1-D34C-44D7D2740337}"/>
                </a:ext>
              </a:extLst>
            </p:cNvPr>
            <p:cNvGrpSpPr/>
            <p:nvPr/>
          </p:nvGrpSpPr>
          <p:grpSpPr>
            <a:xfrm>
              <a:off x="16597373" y="-761902"/>
              <a:ext cx="3795885" cy="3287254"/>
              <a:chOff x="0" y="0"/>
              <a:chExt cx="3619627" cy="3134614"/>
            </a:xfrm>
          </p:grpSpPr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C30BFC1B-3FAA-8C81-945D-475477EF95D3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ABBFD3"/>
              </a:solidFill>
            </p:spPr>
          </p:sp>
        </p:grpSp>
      </p:grpSp>
      <p:pic>
        <p:nvPicPr>
          <p:cNvPr id="43" name="Screenshot 2018-10-26 at 12.31.41.png" descr="Screenshot 2018-10-26 at 12.31.41.png">
            <a:extLst>
              <a:ext uri="{FF2B5EF4-FFF2-40B4-BE49-F238E27FC236}">
                <a16:creationId xmlns:a16="http://schemas.microsoft.com/office/drawing/2014/main" id="{CA5EB08F-1584-0969-0442-BD3FAC1EEE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103" y="1117189"/>
            <a:ext cx="7902021" cy="75221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E47AC41-0E86-1A7A-095D-5C63B9F72985}"/>
              </a:ext>
            </a:extLst>
          </p:cNvPr>
          <p:cNvGrpSpPr/>
          <p:nvPr/>
        </p:nvGrpSpPr>
        <p:grpSpPr>
          <a:xfrm>
            <a:off x="1600200" y="6445890"/>
            <a:ext cx="3979704" cy="2374879"/>
            <a:chOff x="640392" y="4304430"/>
            <a:chExt cx="3810610" cy="2030761"/>
          </a:xfrm>
        </p:grpSpPr>
        <p:pic>
          <p:nvPicPr>
            <p:cNvPr id="45" name="image38-small.png" descr="image38-small.png">
              <a:extLst>
                <a:ext uri="{FF2B5EF4-FFF2-40B4-BE49-F238E27FC236}">
                  <a16:creationId xmlns:a16="http://schemas.microsoft.com/office/drawing/2014/main" id="{64FE3E72-976C-7455-EE86-20309937B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0392" y="4304430"/>
              <a:ext cx="3810610" cy="20307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Image" descr="Image">
              <a:extLst>
                <a:ext uri="{FF2B5EF4-FFF2-40B4-BE49-F238E27FC236}">
                  <a16:creationId xmlns:a16="http://schemas.microsoft.com/office/drawing/2014/main" id="{836E01C3-5371-65A4-C00B-A17C5273771E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2028" y="4376506"/>
              <a:ext cx="2747524" cy="162005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3" name="TextBox 6">
            <a:extLst>
              <a:ext uri="{FF2B5EF4-FFF2-40B4-BE49-F238E27FC236}">
                <a16:creationId xmlns:a16="http://schemas.microsoft.com/office/drawing/2014/main" id="{B3E6DEDC-00FA-6B79-8A40-C7D4CC904B51}"/>
              </a:ext>
            </a:extLst>
          </p:cNvPr>
          <p:cNvSpPr txBox="1"/>
          <p:nvPr/>
        </p:nvSpPr>
        <p:spPr>
          <a:xfrm>
            <a:off x="378711" y="1872722"/>
            <a:ext cx="6326889" cy="3959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Postoperative morbidity and key ERAS measures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Implemented into 10 pilot sites in May 2018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90" dirty="0">
                <a:solidFill>
                  <a:srgbClr val="B4192E"/>
                </a:solidFill>
                <a:latin typeface="Fira Sans Light Bold"/>
              </a:rPr>
              <a:t>Mixed-methods evaluation (20 sites in total)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5E06474-7085-DE04-83A2-68C122FD21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900" y="285080"/>
            <a:ext cx="4183057" cy="120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23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1747" y="-966039"/>
            <a:ext cx="6621779" cy="5734492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B41B2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385994"/>
            <a:ext cx="2507594" cy="2171588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4775A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52399" y="644171"/>
            <a:ext cx="5513841" cy="245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4800" spc="-84" dirty="0">
                <a:solidFill>
                  <a:srgbClr val="F4F4F4"/>
                </a:solidFill>
                <a:latin typeface="Fira Sans Medium"/>
              </a:rPr>
              <a:t>Findings from </a:t>
            </a:r>
          </a:p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en-US" sz="4800" spc="-84" dirty="0">
                <a:solidFill>
                  <a:srgbClr val="F4F4F4"/>
                </a:solidFill>
                <a:latin typeface="Fira Sans Medium"/>
              </a:rPr>
              <a:t>pilot study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11BF856-F944-7A4B-F55C-600F0F716080}"/>
              </a:ext>
            </a:extLst>
          </p:cNvPr>
          <p:cNvSpPr txBox="1"/>
          <p:nvPr/>
        </p:nvSpPr>
        <p:spPr>
          <a:xfrm>
            <a:off x="5406502" y="672382"/>
            <a:ext cx="12457430" cy="8597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4400" u="sng" dirty="0">
                <a:latin typeface="Fira Sans Light Bold"/>
              </a:rPr>
              <a:t>Qualitative findings: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endParaRPr lang="en-US" sz="4400" u="sng" dirty="0">
              <a:latin typeface="Fira Sans Light Bold"/>
            </a:endParaRP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Fira Sans Light Bold"/>
              </a:rPr>
              <a:t>VLAD provided an opportunity to engage surgical colleagues in QI work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Fira Sans Light Bold"/>
              </a:rPr>
              <a:t>Intuitive, easy to understand (after initial learning curve)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Fira Sans Light Bold"/>
              </a:rPr>
              <a:t>Morbidity was useful outcome measure to report – more relevant than mortality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00" u="sng" dirty="0">
                <a:latin typeface="Fira Sans Light Bold"/>
              </a:rPr>
              <a:t>Range of morbidity/complications outcomes reported in PQIP could be confusing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00" u="sng" dirty="0">
                <a:latin typeface="Fira Sans Light Bold"/>
              </a:rPr>
              <a:t>Useful for M&amp;M and audit purposes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Fira Sans Light Bold"/>
              </a:rPr>
              <a:t>pomVLAD helpful for providing quick overview of care delivery</a:t>
            </a:r>
          </a:p>
          <a:p>
            <a:pPr>
              <a:lnSpc>
                <a:spcPts val="5166"/>
              </a:lnSpc>
            </a:pPr>
            <a:endParaRPr lang="en-US" sz="2800" dirty="0">
              <a:solidFill>
                <a:srgbClr val="000000"/>
              </a:solidFill>
              <a:latin typeface="Fira Sans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220779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378711" y="447847"/>
            <a:ext cx="13669277" cy="1424874"/>
            <a:chOff x="0" y="-9525"/>
            <a:chExt cx="18225703" cy="1899832"/>
          </a:xfrm>
        </p:grpSpPr>
        <p:sp>
          <p:nvSpPr>
            <p:cNvPr id="12" name="TextBox 12"/>
            <p:cNvSpPr txBox="1"/>
            <p:nvPr/>
          </p:nvSpPr>
          <p:spPr>
            <a:xfrm>
              <a:off x="5922652" y="-9525"/>
              <a:ext cx="1622731" cy="10638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600"/>
                </a:lnSpc>
                <a:spcBef>
                  <a:spcPct val="0"/>
                </a:spcBef>
              </a:pPr>
              <a:r>
                <a:rPr lang="en-US" sz="4800" spc="-55" dirty="0">
                  <a:solidFill>
                    <a:srgbClr val="000000"/>
                  </a:solidFill>
                  <a:latin typeface="Fira Sans Medium"/>
                </a:rPr>
                <a:t>v2.0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43149"/>
              <a:ext cx="18225703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dirty="0">
                  <a:solidFill>
                    <a:srgbClr val="000000"/>
                  </a:solidFill>
                  <a:latin typeface="Fira Sans Light"/>
                </a:rPr>
                <a:t>  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5067" y="9307673"/>
            <a:ext cx="3299645" cy="7957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269082"/>
            <a:ext cx="4362544" cy="95273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74712" y="9307673"/>
            <a:ext cx="1747268" cy="71832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8374" y="9111846"/>
            <a:ext cx="1767740" cy="11099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02508" y="9220504"/>
            <a:ext cx="2898907" cy="9114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01415" y="9113958"/>
            <a:ext cx="3886585" cy="1173042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 rot="-3580">
            <a:off x="-5" y="9064221"/>
            <a:ext cx="18288010" cy="0"/>
          </a:xfrm>
          <a:prstGeom prst="line">
            <a:avLst/>
          </a:prstGeom>
          <a:ln w="38100" cap="flat">
            <a:solidFill>
              <a:srgbClr val="4775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AC3E34C-47F6-3CAD-D1DA-B827F6EC0646}"/>
              </a:ext>
            </a:extLst>
          </p:cNvPr>
          <p:cNvSpPr txBox="1"/>
          <p:nvPr/>
        </p:nvSpPr>
        <p:spPr>
          <a:xfrm>
            <a:off x="598171" y="2766438"/>
            <a:ext cx="8080898" cy="5263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66"/>
              </a:lnSpc>
            </a:pPr>
            <a:r>
              <a:rPr lang="en-US" sz="4400" u="sng" dirty="0">
                <a:latin typeface="Fira Sans Light Bold"/>
              </a:rPr>
              <a:t>What’s new: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endParaRPr lang="en-US" sz="4400" u="sng" dirty="0">
              <a:latin typeface="Fira Sans Light Bold"/>
            </a:endParaRP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Fira Sans Light Bold"/>
              </a:rPr>
              <a:t>Updated risk-adjustment model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Fira Sans Light Bold"/>
              </a:rPr>
              <a:t>All POMS defined morbidity (not just POMS-major)</a:t>
            </a:r>
          </a:p>
          <a:p>
            <a:pPr marL="571500" indent="-571500">
              <a:lnSpc>
                <a:spcPts val="5166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Fira Sans Light Bold"/>
              </a:rPr>
              <a:t>Additional targeted ERAS process measures to support QI work</a:t>
            </a:r>
          </a:p>
          <a:p>
            <a:pPr>
              <a:lnSpc>
                <a:spcPts val="5166"/>
              </a:lnSpc>
            </a:pPr>
            <a:endParaRPr lang="en-US" sz="2800" dirty="0">
              <a:solidFill>
                <a:srgbClr val="000000"/>
              </a:solidFill>
              <a:latin typeface="Fira Sans Light Bol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5DD8DC-E610-2AC0-5107-29D829D39945}"/>
              </a:ext>
            </a:extLst>
          </p:cNvPr>
          <p:cNvGrpSpPr/>
          <p:nvPr/>
        </p:nvGrpSpPr>
        <p:grpSpPr>
          <a:xfrm>
            <a:off x="15052940" y="-946666"/>
            <a:ext cx="5384949" cy="4479714"/>
            <a:chOff x="15008309" y="-761902"/>
            <a:chExt cx="5384949" cy="4479714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E717E337-55A6-8427-DD65-0B70B9F95F95}"/>
                </a:ext>
              </a:extLst>
            </p:cNvPr>
            <p:cNvGrpSpPr/>
            <p:nvPr/>
          </p:nvGrpSpPr>
          <p:grpSpPr>
            <a:xfrm>
              <a:off x="15008309" y="61281"/>
              <a:ext cx="1999148" cy="1731272"/>
              <a:chOff x="0" y="0"/>
              <a:chExt cx="3619627" cy="3134614"/>
            </a:xfrm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A4214215-CA36-46CF-584E-0D9F99C03610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B4192E"/>
              </a:solidFill>
            </p:spPr>
          </p:sp>
        </p:grp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A448A298-C371-05A5-A68C-E7E07C5194D1}"/>
                </a:ext>
              </a:extLst>
            </p:cNvPr>
            <p:cNvGrpSpPr/>
            <p:nvPr/>
          </p:nvGrpSpPr>
          <p:grpSpPr>
            <a:xfrm>
              <a:off x="16769069" y="2169939"/>
              <a:ext cx="1787372" cy="1547873"/>
              <a:chOff x="0" y="0"/>
              <a:chExt cx="3619627" cy="3134614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F269EA3-5602-6BF4-C10B-5BB826DCA748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4775A3"/>
              </a:solidFill>
            </p:spPr>
          </p:sp>
        </p:grp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A4B23E4D-289F-359E-BA59-2A440F00AAD2}"/>
                </a:ext>
              </a:extLst>
            </p:cNvPr>
            <p:cNvGrpSpPr/>
            <p:nvPr/>
          </p:nvGrpSpPr>
          <p:grpSpPr>
            <a:xfrm>
              <a:off x="16597373" y="-761902"/>
              <a:ext cx="3795885" cy="3287254"/>
              <a:chOff x="0" y="0"/>
              <a:chExt cx="3619627" cy="3134614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3A30E305-009C-35E8-8AA8-9B309B9C208D}"/>
                  </a:ext>
                </a:extLst>
              </p:cNvPr>
              <p:cNvSpPr/>
              <p:nvPr/>
            </p:nvSpPr>
            <p:spPr>
              <a:xfrm>
                <a:off x="0" y="0"/>
                <a:ext cx="3619627" cy="3134614"/>
              </a:xfrm>
              <a:custGeom>
                <a:avLst/>
                <a:gdLst/>
                <a:ahLst/>
                <a:cxnLst/>
                <a:rect l="l" t="t" r="r" b="b"/>
                <a:pathLst>
                  <a:path w="3619627" h="3134614">
                    <a:moveTo>
                      <a:pt x="3619627" y="1567307"/>
                    </a:moveTo>
                    <a:lnTo>
                      <a:pt x="2714752" y="3134614"/>
                    </a:lnTo>
                    <a:lnTo>
                      <a:pt x="904875" y="3134614"/>
                    </a:lnTo>
                    <a:lnTo>
                      <a:pt x="0" y="1567307"/>
                    </a:lnTo>
                    <a:lnTo>
                      <a:pt x="904875" y="0"/>
                    </a:lnTo>
                    <a:lnTo>
                      <a:pt x="2714625" y="0"/>
                    </a:lnTo>
                    <a:lnTo>
                      <a:pt x="3619627" y="1567307"/>
                    </a:lnTo>
                    <a:close/>
                  </a:path>
                </a:pathLst>
              </a:custGeom>
              <a:solidFill>
                <a:srgbClr val="ABBFD3"/>
              </a:solidFill>
            </p:spPr>
          </p:sp>
        </p:grpSp>
      </p:grpSp>
      <p:pic>
        <p:nvPicPr>
          <p:cNvPr id="42" name="Picture 4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2EAB42-D081-BE19-A0B3-32600B38FE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61" y="1123123"/>
            <a:ext cx="8864576" cy="71334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661815-E91E-979E-40DE-EBF1CBD5A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793" y="186245"/>
            <a:ext cx="4573907" cy="13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46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731</Words>
  <Application>Microsoft Office PowerPoint</Application>
  <PresentationFormat>Custom</PresentationFormat>
  <Paragraphs>119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Fira Sans Bold</vt:lpstr>
      <vt:lpstr>Calibri</vt:lpstr>
      <vt:lpstr>Fira Sans Medium</vt:lpstr>
      <vt:lpstr>Fira Sans</vt:lpstr>
      <vt:lpstr>Arial</vt:lpstr>
      <vt:lpstr>Fira Sans Light</vt:lpstr>
      <vt:lpstr>Fira Sans 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DrEaMing Highlights</dc:title>
  <dc:creator>Dominic Olive</dc:creator>
  <cp:lastModifiedBy>Dominic Olive</cp:lastModifiedBy>
  <cp:revision>14</cp:revision>
  <dcterms:created xsi:type="dcterms:W3CDTF">2006-08-16T00:00:00Z</dcterms:created>
  <dcterms:modified xsi:type="dcterms:W3CDTF">2023-03-07T16:40:14Z</dcterms:modified>
  <dc:identifier>DAFbw6izNWk</dc:identifier>
</cp:coreProperties>
</file>